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21"/>
  </p:notesMasterIdLst>
  <p:sldIdLst>
    <p:sldId id="263" r:id="rId2"/>
    <p:sldId id="264" r:id="rId3"/>
    <p:sldId id="265" r:id="rId4"/>
    <p:sldId id="266" r:id="rId5"/>
    <p:sldId id="267" r:id="rId6"/>
    <p:sldId id="272" r:id="rId7"/>
    <p:sldId id="273" r:id="rId8"/>
    <p:sldId id="274" r:id="rId9"/>
    <p:sldId id="268" r:id="rId10"/>
    <p:sldId id="269" r:id="rId11"/>
    <p:sldId id="270" r:id="rId12"/>
    <p:sldId id="271" r:id="rId13"/>
    <p:sldId id="275" r:id="rId14"/>
    <p:sldId id="276" r:id="rId15"/>
    <p:sldId id="277" r:id="rId16"/>
    <p:sldId id="278" r:id="rId17"/>
    <p:sldId id="279" r:id="rId18"/>
    <p:sldId id="280" r:id="rId19"/>
    <p:sldId id="281" r:id="rId2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08" autoAdjust="0"/>
    <p:restoredTop sz="94660"/>
  </p:normalViewPr>
  <p:slideViewPr>
    <p:cSldViewPr>
      <p:cViewPr varScale="1">
        <p:scale>
          <a:sx n="67" d="100"/>
          <a:sy n="67" d="100"/>
        </p:scale>
        <p:origin x="1184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5EAC831-99D0-442F-A71A-B318C2401596}" type="datetimeFigureOut">
              <a:rPr lang="en-US"/>
              <a:pPr>
                <a:defRPr/>
              </a:pPr>
              <a:t>9/22/2026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7B131CD-D1A9-4048-AB1F-DDD9F46FDC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20111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90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9D3D5BD-5929-4504-AD92-27B4A85802C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00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A70158A-DC7F-49ED-992A-3D731C898190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10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E617167-16FF-4CFB-9107-89FDB11D10B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20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D9950F9-9A3F-4D38-BDC4-FB886D6CE739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B18C4B1-8B05-4DDB-B8CF-2CE4B744313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41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90E7505-841D-419F-9539-D69037304860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51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E1F438-D5C5-4AEB-AE6D-7B679013E3E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61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FCCF9D8-6843-43C4-81F9-689DB7695D78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72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AF22083-3370-4469-9A42-AADCE1A5307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82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DB1F87D-AB85-42B5-B390-64EF3BF3565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92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203D0AA-8F0D-4560-AC52-C5C7160D5993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02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398F19-900F-4344-ADAC-E878759DB453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13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A09A28B-DB4B-4C2B-9241-2EA0EBC3E9D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23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CE4296E-67CB-4FBF-80CC-2ED7F6049540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7D5590B-47E5-422D-82E7-84495D56878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4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8EC4F47-AC25-4498-BA56-9BDC1CF4A65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54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781FA9-1E01-4957-B088-03855FD4393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64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FCFCA97-7CF2-429E-888E-3A5A1D28610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7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870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4A8E7A6-5858-44C6-BD21-7654DCC0CB57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7CFD67-C272-4DF5-86F6-F714D8551DCC}" type="datetimeFigureOut">
              <a:rPr lang="en-US"/>
              <a:pPr>
                <a:defRPr/>
              </a:pPr>
              <a:t>9/22/2026</a:t>
            </a:fld>
            <a:endParaRPr lang="en-US"/>
          </a:p>
        </p:txBody>
      </p:sp>
      <p:sp>
        <p:nvSpPr>
          <p:cNvPr id="7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E9C9EA-B5A2-46DF-9812-5040729F97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7C8283-5E66-4B78-8B99-CF1BB75FAF0E}" type="datetimeFigureOut">
              <a:rPr lang="en-US"/>
              <a:pPr>
                <a:defRPr/>
              </a:pPr>
              <a:t>9/22/2026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50738B-3684-4111-AA65-060971EDAF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7FE7B5-0BD6-47CC-94F2-6774B99D212F}" type="datetimeFigureOut">
              <a:rPr lang="en-US"/>
              <a:pPr>
                <a:defRPr/>
              </a:pPr>
              <a:t>9/22/2026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D77F29-F02E-403E-BBF1-E77DD55F59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1C9D7D-2F0C-4A50-B1F5-30FCF98CC4B5}" type="datetimeFigureOut">
              <a:rPr lang="en-US"/>
              <a:pPr>
                <a:defRPr/>
              </a:pPr>
              <a:t>9/22/2026</a:t>
            </a:fld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D8AD95-270D-4AF1-B5F0-71BFC1AA49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D05F86-5183-4189-8BB8-FE26347112D4}" type="datetimeFigureOut">
              <a:rPr lang="en-US"/>
              <a:pPr>
                <a:defRPr/>
              </a:pPr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397F34-0DCD-4F19-BC7D-33EAAB66A4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/>
          <a:lstStyle>
            <a:lvl1pPr algn="l">
              <a:defRPr sz="4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5757-6D90-4D89-AECC-44ACD7B8FA91}" type="datetimeFigureOut">
              <a:rPr lang="en-US"/>
              <a:pPr>
                <a:defRPr/>
              </a:pPr>
              <a:t>9/22/2026</a:t>
            </a:fld>
            <a:endParaRPr lang="en-US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1E06DD-1227-4F9E-ADEA-7C31DF9DE5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155367-0158-438F-AEC6-6AB0FFFEA02F}" type="datetimeFigureOut">
              <a:rPr lang="en-US"/>
              <a:pPr>
                <a:defRPr/>
              </a:pPr>
              <a:t>9/22/2026</a:t>
            </a:fld>
            <a:endParaRPr 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699136-3694-41F4-8306-B4DF43F139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30BF87-6CE4-44FE-BC27-C0AE81FA8194}" type="datetimeFigureOut">
              <a:rPr lang="en-US"/>
              <a:pPr>
                <a:defRPr/>
              </a:pPr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575" y="6421438"/>
            <a:ext cx="762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F420D5-A125-40A4-84E1-89F8F2342B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C9C3C9-0BCC-4329-9FAF-B6B7FAA9053C}" type="datetimeFigureOut">
              <a:rPr lang="en-US"/>
              <a:pPr>
                <a:defRPr/>
              </a:pPr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759765-D25A-422D-AF29-CE037D3EE4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CD7C6C-DF02-458C-87B8-D7ACB94838AE}" type="datetimeFigureOut">
              <a:rPr lang="en-US"/>
              <a:pPr>
                <a:defRPr/>
              </a:pPr>
              <a:t>9/22/2026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00B85B-AF17-4888-B048-FDD17AC5C5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587F6D-3217-4A62-9DBB-C10D29E03C65}" type="datetimeFigureOut">
              <a:rPr lang="en-US"/>
              <a:pPr>
                <a:defRPr/>
              </a:pPr>
              <a:t>9/22/2026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D1EEBD-8644-4C07-A0F3-8C37B121DC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7467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1438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1A237BD-F5FF-462C-9880-27D4EBED44DE}" type="datetimeFigureOut">
              <a:rPr lang="en-US"/>
              <a:pPr>
                <a:defRPr/>
              </a:pPr>
              <a:t>9/22/2026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1438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1438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ACCB4AB-588B-4745-8ED1-53CD6ADE10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55" r:id="rId1"/>
    <p:sldLayoutId id="2147483949" r:id="rId2"/>
    <p:sldLayoutId id="2147483956" r:id="rId3"/>
    <p:sldLayoutId id="2147483950" r:id="rId4"/>
    <p:sldLayoutId id="2147483957" r:id="rId5"/>
    <p:sldLayoutId id="2147483951" r:id="rId6"/>
    <p:sldLayoutId id="2147483952" r:id="rId7"/>
    <p:sldLayoutId id="2147483958" r:id="rId8"/>
    <p:sldLayoutId id="2147483959" r:id="rId9"/>
    <p:sldLayoutId id="2147483953" r:id="rId10"/>
    <p:sldLayoutId id="214748395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9pPr>
    </p:titleStyle>
    <p:bodyStyle>
      <a:lvl1pPr marL="419100" indent="-3825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1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4888" indent="-2555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Arial" charset="0"/>
        <a:buChar char="○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36538" algn="l" rtl="0" eaLnBrk="0" fontAlgn="base" hangingPunct="0">
        <a:spcBef>
          <a:spcPct val="20000"/>
        </a:spcBef>
        <a:spcAft>
          <a:spcPct val="0"/>
        </a:spcAft>
        <a:buClr>
          <a:srgbClr val="8D89A4"/>
        </a:buClr>
        <a:buSzPct val="9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89075" indent="-182563" algn="l" rtl="0" eaLnBrk="0" fontAlgn="base" hangingPunct="0">
        <a:spcBef>
          <a:spcPct val="20000"/>
        </a:spcBef>
        <a:spcAft>
          <a:spcPct val="0"/>
        </a:spcAft>
        <a:buClr>
          <a:srgbClr val="748560"/>
        </a:buClr>
        <a:buSzPct val="100000"/>
        <a:buFont typeface="Arial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14400" y="5181600"/>
            <a:ext cx="7266733" cy="70788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 err="1">
                <a:ln/>
                <a:solidFill>
                  <a:schemeClr val="accent3"/>
                </a:solidFill>
                <a:latin typeface="+mn-lt"/>
                <a:cs typeface="+mn-cs"/>
              </a:rPr>
              <a:t>Inti</a:t>
            </a:r>
            <a:r>
              <a:rPr lang="en-US" sz="4000" b="1" dirty="0">
                <a:ln/>
                <a:solidFill>
                  <a:schemeClr val="accent3"/>
                </a:solidFill>
                <a:latin typeface="+mn-lt"/>
                <a:cs typeface="+mn-cs"/>
              </a:rPr>
              <a:t> </a:t>
            </a:r>
            <a:r>
              <a:rPr lang="en-US" sz="4000" b="1" dirty="0" err="1">
                <a:ln/>
                <a:solidFill>
                  <a:schemeClr val="accent3"/>
                </a:solidFill>
                <a:latin typeface="+mn-lt"/>
                <a:cs typeface="+mn-cs"/>
              </a:rPr>
              <a:t>Psikometri</a:t>
            </a:r>
            <a:r>
              <a:rPr lang="en-US" sz="4000" b="1" dirty="0">
                <a:ln/>
                <a:solidFill>
                  <a:schemeClr val="accent3"/>
                </a:solidFill>
                <a:latin typeface="+mn-lt"/>
                <a:cs typeface="+mn-cs"/>
              </a:rPr>
              <a:t> = </a:t>
            </a:r>
            <a:r>
              <a:rPr lang="en-US" sz="4000" b="1" dirty="0" err="1">
                <a:ln/>
                <a:solidFill>
                  <a:schemeClr val="accent3"/>
                </a:solidFill>
                <a:latin typeface="+mn-lt"/>
                <a:cs typeface="+mn-cs"/>
              </a:rPr>
              <a:t>Pengukuran</a:t>
            </a:r>
            <a:endParaRPr lang="en-US" sz="4000" b="1" dirty="0">
              <a:ln/>
              <a:solidFill>
                <a:schemeClr val="accent3"/>
              </a:solidFill>
              <a:latin typeface="+mn-lt"/>
              <a:cs typeface="+mn-cs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8800" y="533400"/>
            <a:ext cx="5457825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rgbClr val="000000">
                <a:alpha val="34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057400" y="2819400"/>
            <a:ext cx="5257800" cy="9233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PENGUKURAN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algn="just" eaLnBrk="1" hangingPunct="1"/>
            <a:r>
              <a:rPr lang="en-US"/>
              <a:t>Pengukuran pada dasarnya merupakan pemberian angka terhadap atribut atau variable pada suatu kontinum (proses kuantifikasi). Seperti : panjang, berat, kecepatan, dsb</a:t>
            </a:r>
          </a:p>
          <a:p>
            <a:pPr algn="just" eaLnBrk="1" hangingPunct="1"/>
            <a:r>
              <a:rPr lang="en-US"/>
              <a:t>Pengukuran berguna dalam memberikan  gambaran mengenai suatu atribut, sehingga atribut tersebut dapat dideskripsikan</a:t>
            </a:r>
          </a:p>
          <a:p>
            <a:pPr algn="just" eaLnBrk="1" hangingPunct="1"/>
            <a:endParaRPr lang="en-US"/>
          </a:p>
          <a:p>
            <a:pPr eaLnBrk="1" hangingPunct="1"/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305800" cy="6096000"/>
          </a:xfrm>
        </p:spPr>
        <p:txBody>
          <a:bodyPr rtlCol="0">
            <a:normAutofit fontScale="92500" lnSpcReduction="10000"/>
          </a:bodyPr>
          <a:lstStyle/>
          <a:p>
            <a:pPr marL="420624" indent="-384048"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/>
              <a:t>Pernyataan</a:t>
            </a:r>
            <a:r>
              <a:rPr lang="en-US" dirty="0"/>
              <a:t> yang </a:t>
            </a:r>
            <a:r>
              <a:rPr lang="en-US" dirty="0" err="1"/>
              <a:t>menyebutkan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garis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berukuran</a:t>
            </a:r>
            <a:r>
              <a:rPr lang="en-US" dirty="0"/>
              <a:t> </a:t>
            </a:r>
            <a:r>
              <a:rPr lang="en-US" dirty="0" err="1"/>
              <a:t>panjang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kesan</a:t>
            </a:r>
            <a:r>
              <a:rPr lang="en-US" dirty="0"/>
              <a:t> yang </a:t>
            </a:r>
            <a:r>
              <a:rPr lang="en-US" dirty="0" err="1"/>
              <a:t>subyektif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luasnya</a:t>
            </a:r>
            <a:r>
              <a:rPr lang="en-US" dirty="0"/>
              <a:t> </a:t>
            </a:r>
            <a:r>
              <a:rPr lang="en-US" dirty="0" err="1"/>
              <a:t>makna</a:t>
            </a:r>
            <a:r>
              <a:rPr lang="en-US" dirty="0"/>
              <a:t> </a:t>
            </a:r>
            <a:r>
              <a:rPr lang="en-US" dirty="0" err="1"/>
              <a:t>panjang</a:t>
            </a:r>
            <a:r>
              <a:rPr lang="en-US" dirty="0"/>
              <a:t>.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tetapi</a:t>
            </a:r>
            <a:r>
              <a:rPr lang="en-US" dirty="0"/>
              <a:t>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dikatakan</a:t>
            </a:r>
            <a:r>
              <a:rPr lang="en-US" dirty="0"/>
              <a:t> </a:t>
            </a:r>
            <a:r>
              <a:rPr lang="en-US" dirty="0" err="1"/>
              <a:t>panjang</a:t>
            </a:r>
            <a:r>
              <a:rPr lang="en-US" dirty="0"/>
              <a:t> </a:t>
            </a:r>
            <a:r>
              <a:rPr lang="en-US" dirty="0" err="1"/>
              <a:t>garis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20 cm,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angka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gambaran</a:t>
            </a:r>
            <a:r>
              <a:rPr lang="en-US" dirty="0"/>
              <a:t> </a:t>
            </a:r>
            <a:r>
              <a:rPr lang="en-US" dirty="0" err="1"/>
              <a:t>kuantitatif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obyektif</a:t>
            </a:r>
            <a:r>
              <a:rPr lang="en-US" dirty="0"/>
              <a:t>, </a:t>
            </a:r>
            <a:r>
              <a:rPr lang="en-US" dirty="0" err="1"/>
              <a:t>dimana</a:t>
            </a:r>
            <a:r>
              <a:rPr lang="en-US" dirty="0"/>
              <a:t> </a:t>
            </a:r>
            <a:r>
              <a:rPr lang="en-US" dirty="0" err="1"/>
              <a:t>angka</a:t>
            </a:r>
            <a:r>
              <a:rPr lang="en-US" dirty="0"/>
              <a:t> 20 cm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berada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kontinum</a:t>
            </a:r>
            <a:r>
              <a:rPr lang="en-US" dirty="0"/>
              <a:t> </a:t>
            </a:r>
            <a:r>
              <a:rPr lang="en-US" dirty="0" err="1"/>
              <a:t>panjang</a:t>
            </a:r>
            <a:r>
              <a:rPr lang="en-US" dirty="0"/>
              <a:t>. </a:t>
            </a:r>
          </a:p>
          <a:p>
            <a:pPr marL="420624" indent="-384048"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Kita </a:t>
            </a:r>
            <a:r>
              <a:rPr lang="en-US" dirty="0" err="1"/>
              <a:t>mungkin</a:t>
            </a:r>
            <a:r>
              <a:rPr lang="en-US" dirty="0"/>
              <a:t> </a:t>
            </a:r>
            <a:r>
              <a:rPr lang="en-US" dirty="0" err="1"/>
              <a:t>masih</a:t>
            </a:r>
            <a:r>
              <a:rPr lang="en-US" dirty="0"/>
              <a:t> </a:t>
            </a:r>
            <a:r>
              <a:rPr lang="en-US" dirty="0" err="1"/>
              <a:t>ragu</a:t>
            </a:r>
            <a:r>
              <a:rPr lang="en-US" dirty="0"/>
              <a:t>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seseorang</a:t>
            </a:r>
            <a:r>
              <a:rPr lang="en-US" dirty="0"/>
              <a:t> </a:t>
            </a:r>
            <a:r>
              <a:rPr lang="en-US" dirty="0" err="1"/>
              <a:t>mengatakan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A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tinggi</a:t>
            </a:r>
            <a:r>
              <a:rPr lang="en-US" dirty="0"/>
              <a:t>, </a:t>
            </a:r>
            <a:r>
              <a:rPr lang="en-US" dirty="0" err="1"/>
              <a:t>hal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dimungkinkan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kita</a:t>
            </a:r>
            <a:r>
              <a:rPr lang="en-US" dirty="0"/>
              <a:t> </a:t>
            </a:r>
            <a:r>
              <a:rPr lang="en-US" dirty="0" err="1"/>
              <a:t>masih</a:t>
            </a:r>
            <a:r>
              <a:rPr lang="en-US" dirty="0"/>
              <a:t> </a:t>
            </a:r>
            <a:r>
              <a:rPr lang="en-US" dirty="0" err="1"/>
              <a:t>mempersepsikan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luas</a:t>
            </a:r>
            <a:r>
              <a:rPr lang="en-US" dirty="0"/>
              <a:t> </a:t>
            </a:r>
            <a:r>
              <a:rPr lang="en-US" dirty="0" err="1"/>
              <a:t>arti</a:t>
            </a:r>
            <a:r>
              <a:rPr lang="en-US" dirty="0"/>
              <a:t> </a:t>
            </a:r>
            <a:r>
              <a:rPr lang="en-US" dirty="0" err="1"/>
              <a:t>tinggi</a:t>
            </a:r>
            <a:r>
              <a:rPr lang="en-US" dirty="0"/>
              <a:t>, lain </a:t>
            </a:r>
            <a:r>
              <a:rPr lang="en-US" dirty="0" err="1"/>
              <a:t>halnya</a:t>
            </a:r>
            <a:r>
              <a:rPr lang="en-US" dirty="0"/>
              <a:t>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dikatakan</a:t>
            </a:r>
            <a:r>
              <a:rPr lang="en-US" dirty="0"/>
              <a:t> </a:t>
            </a:r>
            <a:r>
              <a:rPr lang="en-US" dirty="0" err="1"/>
              <a:t>tinggi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A </a:t>
            </a:r>
            <a:r>
              <a:rPr lang="en-US" dirty="0" err="1"/>
              <a:t>itu</a:t>
            </a:r>
            <a:r>
              <a:rPr lang="en-US" dirty="0"/>
              <a:t> 180 cm, </a:t>
            </a:r>
            <a:r>
              <a:rPr lang="en-US" dirty="0" err="1"/>
              <a:t>anda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yakin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A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tinggi</a:t>
            </a:r>
            <a:r>
              <a:rPr lang="en-US" dirty="0"/>
              <a:t> </a:t>
            </a:r>
            <a:r>
              <a:rPr lang="en-US" dirty="0" err="1"/>
              <a:t>meskipun</a:t>
            </a:r>
            <a:r>
              <a:rPr lang="en-US" dirty="0"/>
              <a:t> </a:t>
            </a:r>
            <a:r>
              <a:rPr lang="en-US" dirty="0" err="1"/>
              <a:t>anda</a:t>
            </a:r>
            <a:r>
              <a:rPr lang="en-US" dirty="0"/>
              <a:t> </a:t>
            </a:r>
            <a:r>
              <a:rPr lang="en-US" dirty="0" err="1"/>
              <a:t>belum</a:t>
            </a:r>
            <a:r>
              <a:rPr lang="en-US" dirty="0"/>
              <a:t> </a:t>
            </a:r>
            <a:r>
              <a:rPr lang="en-US" dirty="0" err="1"/>
              <a:t>pernah</a:t>
            </a:r>
            <a:r>
              <a:rPr lang="en-US" dirty="0"/>
              <a:t> </a:t>
            </a:r>
            <a:r>
              <a:rPr lang="en-US" dirty="0" err="1"/>
              <a:t>melihat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A </a:t>
            </a:r>
            <a:r>
              <a:rPr lang="en-US" dirty="0" err="1"/>
              <a:t>sekalipun</a:t>
            </a:r>
            <a:r>
              <a:rPr lang="en-US" dirty="0"/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Content Placeholder 2"/>
          <p:cNvSpPr>
            <a:spLocks noGrp="1"/>
          </p:cNvSpPr>
          <p:nvPr>
            <p:ph idx="1"/>
          </p:nvPr>
        </p:nvSpPr>
        <p:spPr>
          <a:xfrm>
            <a:off x="304800" y="762000"/>
            <a:ext cx="8686800" cy="6096000"/>
          </a:xfrm>
        </p:spPr>
        <p:txBody>
          <a:bodyPr>
            <a:normAutofit fontScale="92500"/>
          </a:bodyPr>
          <a:lstStyle/>
          <a:p>
            <a:pPr marL="420624" indent="-384048" algn="just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sz="2800" dirty="0" err="1">
                <a:cs typeface="Arial" charset="0"/>
              </a:rPr>
              <a:t>operasional</a:t>
            </a:r>
            <a:r>
              <a:rPr lang="en-US" sz="2800" dirty="0">
                <a:cs typeface="Arial" charset="0"/>
              </a:rPr>
              <a:t>, </a:t>
            </a:r>
            <a:r>
              <a:rPr lang="en-US" sz="2800" dirty="0" err="1">
                <a:cs typeface="Arial" charset="0"/>
              </a:rPr>
              <a:t>pengukuran</a:t>
            </a:r>
            <a:r>
              <a:rPr lang="en-US" sz="2800" dirty="0">
                <a:cs typeface="Arial" charset="0"/>
              </a:rPr>
              <a:t> </a:t>
            </a:r>
            <a:r>
              <a:rPr lang="en-US" sz="2800" dirty="0" err="1">
                <a:cs typeface="Arial" charset="0"/>
              </a:rPr>
              <a:t>merupakan</a:t>
            </a:r>
            <a:r>
              <a:rPr lang="en-US" sz="2800" dirty="0">
                <a:cs typeface="Arial" charset="0"/>
              </a:rPr>
              <a:t> </a:t>
            </a:r>
            <a:r>
              <a:rPr lang="en-US" sz="2800" dirty="0" err="1">
                <a:cs typeface="Arial" charset="0"/>
              </a:rPr>
              <a:t>suatu</a:t>
            </a:r>
            <a:r>
              <a:rPr lang="en-US" sz="2800" dirty="0">
                <a:cs typeface="Arial" charset="0"/>
              </a:rPr>
              <a:t> </a:t>
            </a:r>
            <a:r>
              <a:rPr lang="en-US" sz="2800" dirty="0" err="1">
                <a:cs typeface="Arial" charset="0"/>
              </a:rPr>
              <a:t>prosedur</a:t>
            </a:r>
            <a:r>
              <a:rPr lang="en-US" sz="2800" dirty="0">
                <a:cs typeface="Arial" charset="0"/>
              </a:rPr>
              <a:t> </a:t>
            </a:r>
            <a:r>
              <a:rPr lang="en-US" sz="2800" dirty="0" err="1">
                <a:cs typeface="Arial" charset="0"/>
              </a:rPr>
              <a:t>pembandingan</a:t>
            </a:r>
            <a:r>
              <a:rPr lang="en-US" sz="2800" dirty="0">
                <a:cs typeface="Arial" charset="0"/>
              </a:rPr>
              <a:t> </a:t>
            </a:r>
            <a:r>
              <a:rPr lang="en-US" sz="2800" dirty="0" err="1">
                <a:cs typeface="Arial" charset="0"/>
              </a:rPr>
              <a:t>antara</a:t>
            </a:r>
            <a:r>
              <a:rPr lang="en-US" sz="2800" dirty="0">
                <a:cs typeface="Arial" charset="0"/>
              </a:rPr>
              <a:t> </a:t>
            </a:r>
            <a:r>
              <a:rPr lang="en-US" sz="2800" dirty="0" err="1">
                <a:cs typeface="Arial" charset="0"/>
              </a:rPr>
              <a:t>atribut</a:t>
            </a:r>
            <a:r>
              <a:rPr lang="en-US" sz="2800" dirty="0">
                <a:cs typeface="Arial" charset="0"/>
              </a:rPr>
              <a:t> yang </a:t>
            </a:r>
            <a:r>
              <a:rPr lang="en-US" sz="2800" dirty="0" err="1">
                <a:cs typeface="Arial" charset="0"/>
              </a:rPr>
              <a:t>akan</a:t>
            </a:r>
            <a:r>
              <a:rPr lang="en-US" sz="2800" dirty="0">
                <a:cs typeface="Arial" charset="0"/>
              </a:rPr>
              <a:t> </a:t>
            </a:r>
            <a:r>
              <a:rPr lang="en-US" sz="2800" dirty="0" err="1">
                <a:cs typeface="Arial" charset="0"/>
              </a:rPr>
              <a:t>diukur</a:t>
            </a:r>
            <a:r>
              <a:rPr lang="en-US" sz="2800" dirty="0">
                <a:cs typeface="Arial" charset="0"/>
              </a:rPr>
              <a:t> </a:t>
            </a:r>
            <a:r>
              <a:rPr lang="en-US" sz="2800" dirty="0" err="1">
                <a:cs typeface="Arial" charset="0"/>
              </a:rPr>
              <a:t>dengan</a:t>
            </a:r>
            <a:r>
              <a:rPr lang="en-US" sz="2800" dirty="0">
                <a:cs typeface="Arial" charset="0"/>
              </a:rPr>
              <a:t> </a:t>
            </a:r>
            <a:r>
              <a:rPr lang="en-US" sz="2800" dirty="0" err="1">
                <a:cs typeface="Arial" charset="0"/>
              </a:rPr>
              <a:t>alat</a:t>
            </a:r>
            <a:r>
              <a:rPr lang="en-US" sz="2800" dirty="0">
                <a:cs typeface="Arial" charset="0"/>
              </a:rPr>
              <a:t> </a:t>
            </a:r>
            <a:r>
              <a:rPr lang="en-US" sz="2800" dirty="0" err="1">
                <a:cs typeface="Arial" charset="0"/>
              </a:rPr>
              <a:t>ukurnya</a:t>
            </a:r>
            <a:r>
              <a:rPr lang="en-US" sz="2800" dirty="0">
                <a:cs typeface="Arial" charset="0"/>
              </a:rPr>
              <a:t>. </a:t>
            </a:r>
          </a:p>
          <a:p>
            <a:pPr marL="420624" indent="-384048" algn="just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sz="2800" dirty="0" err="1">
                <a:cs typeface="Arial" charset="0"/>
              </a:rPr>
              <a:t>Sehingga</a:t>
            </a:r>
            <a:r>
              <a:rPr lang="en-US" sz="2800" dirty="0">
                <a:cs typeface="Arial" charset="0"/>
              </a:rPr>
              <a:t> </a:t>
            </a:r>
            <a:r>
              <a:rPr lang="en-US" sz="2800" dirty="0" err="1">
                <a:cs typeface="Arial" charset="0"/>
              </a:rPr>
              <a:t>karakteristik</a:t>
            </a:r>
            <a:r>
              <a:rPr lang="en-US" sz="2800" dirty="0">
                <a:cs typeface="Arial" charset="0"/>
              </a:rPr>
              <a:t> </a:t>
            </a:r>
            <a:r>
              <a:rPr lang="en-US" sz="2800" dirty="0" err="1">
                <a:cs typeface="Arial" charset="0"/>
              </a:rPr>
              <a:t>pengukuran</a:t>
            </a:r>
            <a:r>
              <a:rPr lang="en-US" sz="2800" dirty="0">
                <a:cs typeface="Arial" charset="0"/>
              </a:rPr>
              <a:t> </a:t>
            </a:r>
            <a:r>
              <a:rPr lang="en-US" sz="2800" dirty="0" err="1">
                <a:cs typeface="Arial" charset="0"/>
              </a:rPr>
              <a:t>adalah</a:t>
            </a:r>
            <a:r>
              <a:rPr lang="en-US" sz="2800" dirty="0">
                <a:cs typeface="Arial" charset="0"/>
              </a:rPr>
              <a:t> :</a:t>
            </a:r>
          </a:p>
          <a:p>
            <a:pPr marL="722376" lvl="1" indent="-274320" algn="just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err="1">
                <a:cs typeface="Arial" charset="0"/>
              </a:rPr>
              <a:t>Merupakan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perbandingan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antara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atribut</a:t>
            </a:r>
            <a:r>
              <a:rPr lang="en-US" dirty="0">
                <a:cs typeface="Arial" charset="0"/>
              </a:rPr>
              <a:t> yang </a:t>
            </a:r>
            <a:r>
              <a:rPr lang="en-US" dirty="0" err="1">
                <a:cs typeface="Arial" charset="0"/>
              </a:rPr>
              <a:t>diukur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dengan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alat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ukurnya</a:t>
            </a:r>
            <a:r>
              <a:rPr lang="en-US" dirty="0">
                <a:cs typeface="Arial" charset="0"/>
              </a:rPr>
              <a:t>. </a:t>
            </a:r>
          </a:p>
          <a:p>
            <a:pPr marL="722376" lvl="1" indent="-274320" algn="just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err="1">
                <a:cs typeface="Arial" charset="0"/>
              </a:rPr>
              <a:t>Hasilnya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dinyatakan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secara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kuantitatif</a:t>
            </a:r>
            <a:r>
              <a:rPr lang="en-US" dirty="0">
                <a:cs typeface="Arial" charset="0"/>
              </a:rPr>
              <a:t>, </a:t>
            </a:r>
            <a:r>
              <a:rPr lang="en-US" dirty="0" err="1">
                <a:cs typeface="Arial" charset="0"/>
              </a:rPr>
              <a:t>artinya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pengukuran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baik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atribut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fisik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maupun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psikologis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selalu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dinyatakan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dalam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bentuk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angka</a:t>
            </a:r>
            <a:r>
              <a:rPr lang="en-US" dirty="0">
                <a:cs typeface="Arial" charset="0"/>
              </a:rPr>
              <a:t>.</a:t>
            </a:r>
          </a:p>
          <a:p>
            <a:pPr marL="722376" lvl="1" indent="-274320" algn="just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err="1">
                <a:cs typeface="Arial" charset="0"/>
              </a:rPr>
              <a:t>Hasilnya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bersifat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deskriptif</a:t>
            </a:r>
            <a:r>
              <a:rPr lang="en-US" dirty="0">
                <a:cs typeface="Arial" charset="0"/>
              </a:rPr>
              <a:t>, </a:t>
            </a:r>
            <a:r>
              <a:rPr lang="en-US" dirty="0" err="1">
                <a:cs typeface="Arial" charset="0"/>
              </a:rPr>
              <a:t>artinya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hanya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sebatas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memberikan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angka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dan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tidak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makna</a:t>
            </a:r>
            <a:r>
              <a:rPr lang="en-US" dirty="0"/>
              <a:t> lain.</a:t>
            </a:r>
          </a:p>
          <a:p>
            <a:pPr marL="722376" lvl="1" indent="-274320" algn="just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err="1"/>
              <a:t>Pengukuran</a:t>
            </a:r>
            <a:r>
              <a:rPr lang="en-US" dirty="0"/>
              <a:t> </a:t>
            </a:r>
            <a:r>
              <a:rPr lang="en-US" dirty="0" err="1"/>
              <a:t>selalu</a:t>
            </a:r>
            <a:r>
              <a:rPr lang="en-US" dirty="0"/>
              <a:t> </a:t>
            </a:r>
            <a:r>
              <a:rPr lang="en-US" dirty="0" err="1"/>
              <a:t>menyangkut</a:t>
            </a:r>
            <a:r>
              <a:rPr lang="en-US" dirty="0"/>
              <a:t> </a:t>
            </a:r>
            <a:r>
              <a:rPr lang="en-US" dirty="0" err="1"/>
              <a:t>ciri-ciri</a:t>
            </a:r>
            <a:r>
              <a:rPr lang="en-US" dirty="0"/>
              <a:t>/ </a:t>
            </a:r>
            <a:r>
              <a:rPr lang="en-US" dirty="0" err="1"/>
              <a:t>atribut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objek</a:t>
            </a:r>
            <a:r>
              <a:rPr lang="en-US" dirty="0"/>
              <a:t>. </a:t>
            </a:r>
            <a:r>
              <a:rPr lang="en-US" dirty="0" err="1"/>
              <a:t>Jadi</a:t>
            </a:r>
            <a:r>
              <a:rPr lang="en-US" dirty="0"/>
              <a:t> yang </a:t>
            </a:r>
            <a:r>
              <a:rPr lang="en-US" dirty="0" err="1"/>
              <a:t>diukur</a:t>
            </a:r>
            <a:r>
              <a:rPr lang="en-US" dirty="0"/>
              <a:t> </a:t>
            </a:r>
            <a:r>
              <a:rPr lang="en-US" dirty="0" err="1"/>
              <a:t>bukanlah</a:t>
            </a:r>
            <a:r>
              <a:rPr lang="en-US" dirty="0"/>
              <a:t> </a:t>
            </a:r>
            <a:r>
              <a:rPr lang="en-US" dirty="0" err="1"/>
              <a:t>objek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sendiri</a:t>
            </a:r>
            <a:r>
              <a:rPr lang="en-US" dirty="0"/>
              <a:t> </a:t>
            </a:r>
            <a:r>
              <a:rPr lang="en-US" dirty="0" err="1"/>
              <a:t>melainkan</a:t>
            </a:r>
            <a:r>
              <a:rPr lang="en-US" dirty="0"/>
              <a:t> </a:t>
            </a:r>
            <a:r>
              <a:rPr lang="en-US" dirty="0" err="1"/>
              <a:t>ciri</a:t>
            </a:r>
            <a:r>
              <a:rPr lang="en-US" dirty="0"/>
              <a:t> / </a:t>
            </a:r>
            <a:r>
              <a:rPr lang="en-US" dirty="0" err="1"/>
              <a:t>atribut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objek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.</a:t>
            </a:r>
          </a:p>
          <a:p>
            <a:pPr marL="722376" lvl="1" indent="-274320" algn="just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Postulat Pengukuran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/>
              <a:t>Postulat = pendapat singkat yang dianggap benar.</a:t>
            </a:r>
          </a:p>
          <a:p>
            <a:pPr lvl="1" eaLnBrk="1" hangingPunct="1">
              <a:buFont typeface="Wingdings 2" pitchFamily="18" charset="2"/>
              <a:buNone/>
            </a:pPr>
            <a:r>
              <a:rPr lang="en-US"/>
              <a:t>1. Postulat yang berhubungan dengan   persamaan (equalities) atau identitas.</a:t>
            </a:r>
          </a:p>
          <a:p>
            <a:pPr lvl="1" eaLnBrk="1" hangingPunct="1">
              <a:buFont typeface="Wingdings 2" pitchFamily="18" charset="2"/>
              <a:buNone/>
            </a:pPr>
            <a:r>
              <a:rPr lang="en-US"/>
              <a:t>2. Postulat yang berhubungan dengan sifat rank order.</a:t>
            </a:r>
          </a:p>
          <a:p>
            <a:pPr lvl="1" eaLnBrk="1" hangingPunct="1">
              <a:buFont typeface="Wingdings 2" pitchFamily="18" charset="2"/>
              <a:buNone/>
            </a:pPr>
            <a:r>
              <a:rPr lang="en-US"/>
              <a:t>3. Postulat yang berhubungan dengan sifat additive (penambahan).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7467600" cy="2209800"/>
          </a:xfrm>
        </p:spPr>
        <p:txBody>
          <a:bodyPr>
            <a:normAutofit/>
          </a:bodyPr>
          <a:lstStyle/>
          <a:p>
            <a:pPr marL="420624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2800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Postulat</a:t>
            </a: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Persamaan</a:t>
            </a: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/ </a:t>
            </a:r>
            <a:r>
              <a:rPr lang="en-US" sz="2800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Identitas</a:t>
            </a:r>
            <a:endParaRPr lang="en-US" sz="2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marL="722376" lvl="1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pt-BR" sz="2800" dirty="0"/>
              <a:t>1. a = b atau a ≠ b</a:t>
            </a:r>
          </a:p>
          <a:p>
            <a:pPr marL="722376" lvl="1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pl-PL" sz="2800" dirty="0"/>
              <a:t>2. Jika a = b, maka b = a</a:t>
            </a:r>
          </a:p>
          <a:p>
            <a:pPr marL="722376" lvl="1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pl-PL" sz="2800" dirty="0"/>
              <a:t>3. Jika a= b, dan b = c, maka a = c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2590800" y="4419600"/>
            <a:ext cx="6019800" cy="138430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t>Postulat</a:t>
            </a: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t> Rank Order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2800" dirty="0">
                <a:latin typeface="+mn-lt"/>
                <a:cs typeface="+mn-cs"/>
              </a:rPr>
              <a:t>1. Jika a &gt; b, maka b </a:t>
            </a:r>
            <a:r>
              <a:rPr lang="id-ID" sz="2800" dirty="0">
                <a:latin typeface="+mn-lt"/>
                <a:cs typeface="+mn-cs"/>
              </a:rPr>
              <a:t>&lt;</a:t>
            </a:r>
            <a:r>
              <a:rPr lang="pl-PL" sz="2800" dirty="0">
                <a:latin typeface="+mn-lt"/>
                <a:cs typeface="+mn-cs"/>
              </a:rPr>
              <a:t> a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2800" dirty="0">
                <a:latin typeface="+mn-lt"/>
                <a:cs typeface="+mn-cs"/>
              </a:rPr>
              <a:t>2. Jika a &gt; b, b &gt; c, maka a &gt; c</a:t>
            </a:r>
            <a:endParaRPr lang="en-US" sz="280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609600" y="1600200"/>
            <a:ext cx="8077200" cy="310832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t>Postulat</a:t>
            </a: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t> </a:t>
            </a:r>
            <a:r>
              <a:rPr lang="en-US" sz="28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t>Sifat</a:t>
            </a: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t> Additive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2800" dirty="0">
                <a:latin typeface="+mn-lt"/>
                <a:cs typeface="+mn-cs"/>
              </a:rPr>
              <a:t>1. Jika a = p dan b &gt; a, maka a + b &gt; p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dirty="0">
                <a:latin typeface="+mn-lt"/>
                <a:cs typeface="+mn-cs"/>
              </a:rPr>
              <a:t>2. a + b = b + a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2800" dirty="0">
                <a:latin typeface="+mn-lt"/>
                <a:cs typeface="+mn-cs"/>
              </a:rPr>
              <a:t>3. Jika a= p dan b = q, maka a + b = b + q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2800" dirty="0">
                <a:latin typeface="+mn-lt"/>
                <a:cs typeface="+mn-cs"/>
              </a:rPr>
              <a:t>Bilangan identik atau sama bisa saling menggantikan.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dirty="0">
                <a:latin typeface="+mn-lt"/>
                <a:cs typeface="+mn-cs"/>
              </a:rPr>
              <a:t>4. ( a + b ) + c = a + ( b + c )</a:t>
            </a:r>
            <a:endParaRPr lang="en-US" sz="280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14600" y="2895600"/>
            <a:ext cx="4343400" cy="9233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EVALUASI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5943600" cy="8382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/>
              <a:t>Apakah orang ini tinggi?</a:t>
            </a:r>
          </a:p>
        </p:txBody>
      </p:sp>
      <p:pic>
        <p:nvPicPr>
          <p:cNvPr id="2355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97413" y="3200400"/>
            <a:ext cx="1692275" cy="333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10400" y="4038600"/>
            <a:ext cx="1781175" cy="248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1000" y="1585913"/>
            <a:ext cx="390525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val Callout 6"/>
          <p:cNvSpPr/>
          <p:nvPr/>
        </p:nvSpPr>
        <p:spPr>
          <a:xfrm>
            <a:off x="4495800" y="838200"/>
            <a:ext cx="3657600" cy="1143000"/>
          </a:xfrm>
          <a:prstGeom prst="wedgeEllipseCallout">
            <a:avLst>
              <a:gd name="adj1" fmla="val -52651"/>
              <a:gd name="adj2" fmla="val 8431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jika</a:t>
            </a:r>
            <a:r>
              <a:rPr lang="en-US" sz="2400" dirty="0"/>
              <a:t> </a:t>
            </a:r>
            <a:r>
              <a:rPr lang="en-US" sz="2400" dirty="0" err="1"/>
              <a:t>di</a:t>
            </a:r>
            <a:r>
              <a:rPr lang="en-US" sz="2400" dirty="0"/>
              <a:t> banding </a:t>
            </a:r>
            <a:r>
              <a:rPr lang="en-US" sz="2400" dirty="0" err="1"/>
              <a:t>saya</a:t>
            </a:r>
            <a:endParaRPr lang="en-US" sz="2400" dirty="0"/>
          </a:p>
        </p:txBody>
      </p:sp>
      <p:sp>
        <p:nvSpPr>
          <p:cNvPr id="8" name="Oval Callout 7"/>
          <p:cNvSpPr/>
          <p:nvPr/>
        </p:nvSpPr>
        <p:spPr>
          <a:xfrm>
            <a:off x="5486400" y="2051050"/>
            <a:ext cx="3657600" cy="1143000"/>
          </a:xfrm>
          <a:prstGeom prst="wedgeEllipseCallout">
            <a:avLst>
              <a:gd name="adj1" fmla="val 8144"/>
              <a:gd name="adj2" fmla="val 82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 err="1"/>
              <a:t>Ya</a:t>
            </a:r>
            <a:r>
              <a:rPr lang="en-US" sz="2400" dirty="0"/>
              <a:t> </a:t>
            </a:r>
            <a:r>
              <a:rPr lang="en-US" sz="2400" dirty="0" err="1"/>
              <a:t>jika</a:t>
            </a:r>
            <a:r>
              <a:rPr lang="en-US" sz="2400" dirty="0"/>
              <a:t> </a:t>
            </a:r>
            <a:r>
              <a:rPr lang="en-US" sz="2400" dirty="0" err="1"/>
              <a:t>di</a:t>
            </a:r>
            <a:r>
              <a:rPr lang="en-US" sz="2400" dirty="0"/>
              <a:t> banding </a:t>
            </a:r>
            <a:r>
              <a:rPr lang="en-US" sz="2400" dirty="0" err="1"/>
              <a:t>saya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4922837"/>
          </a:xfrm>
        </p:spPr>
        <p:txBody>
          <a:bodyPr rtlCol="0">
            <a:normAutofit fontScale="92500" lnSpcReduction="20000"/>
          </a:bodyPr>
          <a:lstStyle/>
          <a:p>
            <a:pPr marL="420624" indent="-384048"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i-FI" dirty="0"/>
              <a:t>Jadi dibutuhkan suatu pembanding jika kita ingin memutuskan bahwa seseorang tinggi, sedang atau pendek. </a:t>
            </a:r>
          </a:p>
          <a:p>
            <a:pPr marL="420624" indent="-384048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fi-FI" dirty="0"/>
          </a:p>
          <a:p>
            <a:pPr marL="420624" indent="-384048"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i-FI" dirty="0"/>
              <a:t>Dalam kasus lain kita membutuhkan pembanding jika ingin mekatakan bahwa si A itu anak yang pandai atau tidak, berbakat atau tidak, dsb</a:t>
            </a:r>
          </a:p>
          <a:p>
            <a:pPr marL="420624" indent="-384048"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  <a:p>
            <a:pPr marL="420624" indent="-384048"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i-FI" dirty="0"/>
              <a:t>Ilustrasi tersebut menjelaskan bahwa intepretasi terhadap suatu pengukuran hanya dapat bersifat evaluatif apabila disandarkan pada suatu norma atau suatu kriteria.</a:t>
            </a:r>
            <a:endParaRPr lang="en-US" dirty="0"/>
          </a:p>
          <a:p>
            <a:pPr marL="420624" indent="-384048"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/>
              <a:t>Karakteristik Evaluasi :</a:t>
            </a:r>
          </a:p>
          <a:p>
            <a:pPr eaLnBrk="1" hangingPunct="1">
              <a:buFont typeface="Arial" charset="0"/>
              <a:buNone/>
            </a:pPr>
            <a:endParaRPr lang="en-US"/>
          </a:p>
          <a:p>
            <a:pPr marL="971550" lvl="1" indent="-514350" eaLnBrk="1" hangingPunct="1">
              <a:buFont typeface="Calibri" pitchFamily="34" charset="0"/>
              <a:buAutoNum type="arabicPeriod"/>
            </a:pPr>
            <a:r>
              <a:rPr lang="en-US"/>
              <a:t>Merupakan perbandingan antara hasil ukur dengan suatu norma atau suatu kriteria</a:t>
            </a:r>
          </a:p>
          <a:p>
            <a:pPr marL="971550" lvl="1" indent="-514350" eaLnBrk="1" hangingPunct="1">
              <a:buFont typeface="Calibri" pitchFamily="34" charset="0"/>
              <a:buAutoNum type="arabicPeriod"/>
            </a:pPr>
            <a:r>
              <a:rPr lang="en-US"/>
              <a:t>Hasilnya bersifat kualitatif</a:t>
            </a:r>
          </a:p>
          <a:p>
            <a:pPr marL="971550" lvl="1" indent="-514350" eaLnBrk="1" hangingPunct="1">
              <a:buFont typeface="Calibri" pitchFamily="34" charset="0"/>
              <a:buAutoNum type="arabicPeriod"/>
            </a:pPr>
            <a:r>
              <a:rPr lang="en-US"/>
              <a:t>Hasilnya dinyatakan secara evaluatif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92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9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43000" y="2209800"/>
            <a:ext cx="6553200" cy="175432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LEVEL SKALA PENGUKURAN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NOMINAL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762000" y="1828800"/>
            <a:ext cx="7467600" cy="2895600"/>
          </a:xfrm>
        </p:spPr>
        <p:txBody>
          <a:bodyPr/>
          <a:lstStyle/>
          <a:p>
            <a:pPr eaLnBrk="1" hangingPunct="1"/>
            <a:r>
              <a:rPr lang="en-US"/>
              <a:t>≈ Kategorisasi atau identifikasi.</a:t>
            </a:r>
          </a:p>
          <a:p>
            <a:pPr eaLnBrk="1" hangingPunct="1"/>
            <a:r>
              <a:rPr lang="en-US"/>
              <a:t>≈ Misal jenis kelamin, agama, suku, nomor pemain bola (identifikasi).</a:t>
            </a:r>
          </a:p>
          <a:p>
            <a:pPr eaLnBrk="1" hangingPunct="1"/>
            <a:r>
              <a:rPr lang="fi-FI"/>
              <a:t>→ Menggunakan postulat persamaan atau identitas.</a:t>
            </a:r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ORDINAL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>
          <a:xfrm>
            <a:off x="1066800" y="1905000"/>
            <a:ext cx="7467600" cy="2895600"/>
          </a:xfrm>
        </p:spPr>
        <p:txBody>
          <a:bodyPr/>
          <a:lstStyle/>
          <a:p>
            <a:pPr eaLnBrk="1" hangingPunct="1"/>
            <a:r>
              <a:rPr lang="en-US"/>
              <a:t>Perjenjangan.</a:t>
            </a:r>
          </a:p>
          <a:p>
            <a:pPr lvl="1" eaLnBrk="1" hangingPunct="1">
              <a:buFont typeface="Wingdings 2" pitchFamily="18" charset="2"/>
              <a:buNone/>
            </a:pPr>
            <a:r>
              <a:rPr lang="nn-NO"/>
              <a:t>≈ Jarak antar jenjang tidak sama.</a:t>
            </a:r>
          </a:p>
          <a:p>
            <a:pPr lvl="1" eaLnBrk="1" hangingPunct="1">
              <a:buFont typeface="Wingdings 2" pitchFamily="18" charset="2"/>
              <a:buNone/>
            </a:pPr>
            <a:r>
              <a:rPr lang="fi-FI"/>
              <a:t>≈ Misal ranking kelas, prestasi olahraga.</a:t>
            </a:r>
          </a:p>
          <a:p>
            <a:pPr lvl="1" eaLnBrk="1" hangingPunct="1">
              <a:buFont typeface="Wingdings 2" pitchFamily="18" charset="2"/>
              <a:buNone/>
            </a:pPr>
            <a:r>
              <a:rPr lang="en-US"/>
              <a:t>→ Menggunakan postulat yang rank order.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INTERVAL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>
          <a:xfrm>
            <a:off x="838200" y="1600200"/>
            <a:ext cx="8001000" cy="4525963"/>
          </a:xfrm>
        </p:spPr>
        <p:txBody>
          <a:bodyPr/>
          <a:lstStyle/>
          <a:p>
            <a:pPr marL="550863" indent="-514350" eaLnBrk="1" hangingPunct="1">
              <a:buFont typeface="Franklin Gothic Book" pitchFamily="34" charset="0"/>
              <a:buAutoNum type="arabicPeriod"/>
            </a:pPr>
            <a:r>
              <a:rPr lang="en-US" sz="2400"/>
              <a:t>Perjenjangan.</a:t>
            </a:r>
          </a:p>
          <a:p>
            <a:pPr marL="1135063" lvl="2" indent="-514350" eaLnBrk="1" hangingPunct="1">
              <a:buFont typeface="Arial" charset="0"/>
              <a:buNone/>
            </a:pPr>
            <a:r>
              <a:rPr lang="en-US"/>
              <a:t>≈ Jarak/ interval (diasumsikan) sama.</a:t>
            </a:r>
          </a:p>
          <a:p>
            <a:pPr marL="1135063" lvl="2" indent="-514350" eaLnBrk="1" hangingPunct="1">
              <a:buFont typeface="Arial" charset="0"/>
              <a:buNone/>
            </a:pPr>
            <a:r>
              <a:rPr lang="en-US"/>
              <a:t>≈ Nilai nol Tidak mutlak. Berarti objek tidak mempunyai atribut yang diukur.</a:t>
            </a:r>
          </a:p>
          <a:p>
            <a:pPr marL="550863" indent="-514350" eaLnBrk="1" hangingPunct="1">
              <a:buFont typeface="Franklin Gothic Book" pitchFamily="34" charset="0"/>
              <a:buAutoNum type="arabicPeriod"/>
            </a:pPr>
            <a:endParaRPr lang="en-US" sz="2400"/>
          </a:p>
          <a:p>
            <a:pPr marL="550863" indent="-514350" eaLnBrk="1" hangingPunct="1">
              <a:buFont typeface="Franklin Gothic Book" pitchFamily="34" charset="0"/>
              <a:buAutoNum type="arabicPeriod"/>
            </a:pPr>
            <a:r>
              <a:rPr lang="en-US" sz="2400"/>
              <a:t>Tidak dimungkinkan adanya perkalian/ pembagian.</a:t>
            </a:r>
          </a:p>
          <a:p>
            <a:pPr marL="550863" indent="-514350" eaLnBrk="1" hangingPunct="1">
              <a:buFont typeface="Wingdings 2" pitchFamily="18" charset="2"/>
              <a:buNone/>
            </a:pPr>
            <a:r>
              <a:rPr lang="en-US" sz="2400"/>
              <a:t>	≈ Misal nilai ujian, skor kecerdasan.</a:t>
            </a:r>
          </a:p>
          <a:p>
            <a:pPr marL="550863" indent="-514350" eaLnBrk="1" hangingPunct="1">
              <a:buFont typeface="Wingdings 2" pitchFamily="18" charset="2"/>
              <a:buNone/>
            </a:pPr>
            <a:r>
              <a:rPr lang="en-US" sz="2400"/>
              <a:t>	→ Menggunakan postulat rank order (karena perjenjangan) dan additive</a:t>
            </a:r>
          </a:p>
          <a:p>
            <a:pPr marL="550863" indent="-514350" eaLnBrk="1" hangingPunct="1">
              <a:buFont typeface="Wingdings 2" pitchFamily="18" charset="2"/>
              <a:buNone/>
            </a:pPr>
            <a:r>
              <a:rPr lang="en-US" sz="2400"/>
              <a:t>	(karena jarak antar jenjang dianggap sama, rasio).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RATIO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>
          <a:xfrm>
            <a:off x="990600" y="1905000"/>
            <a:ext cx="7848600" cy="3124200"/>
          </a:xfrm>
        </p:spPr>
        <p:txBody>
          <a:bodyPr/>
          <a:lstStyle/>
          <a:p>
            <a:pPr marL="550863" indent="-514350" eaLnBrk="1" hangingPunct="1">
              <a:buFont typeface="Franklin Gothic Book" pitchFamily="34" charset="0"/>
              <a:buAutoNum type="arabicPeriod"/>
            </a:pPr>
            <a:r>
              <a:rPr lang="en-US"/>
              <a:t>Merupakan skala pengukuran dengan level tertinggi</a:t>
            </a:r>
          </a:p>
          <a:p>
            <a:pPr marL="550863" indent="-514350" eaLnBrk="1" hangingPunct="1">
              <a:buFont typeface="Franklin Gothic Book" pitchFamily="34" charset="0"/>
              <a:buAutoNum type="arabicPeriod"/>
            </a:pPr>
            <a:r>
              <a:rPr lang="en-US"/>
              <a:t>Memiliki harga nol mutlak</a:t>
            </a:r>
          </a:p>
          <a:p>
            <a:pPr marL="550863" indent="-514350" eaLnBrk="1" hangingPunct="1">
              <a:buFont typeface="Franklin Gothic Book" pitchFamily="34" charset="0"/>
              <a:buAutoNum type="arabicPeriod"/>
            </a:pPr>
            <a:r>
              <a:rPr lang="fi-FI"/>
              <a:t>Dapat dikenakan semua operasi hitung    ( + ), ( - ), ( x ), ( : )</a:t>
            </a:r>
            <a:endParaRPr lang="en-US"/>
          </a:p>
          <a:p>
            <a:pPr marL="550863" indent="-514350" eaLnBrk="1" hangingPunct="1">
              <a:buFont typeface="Franklin Gothic Book" pitchFamily="34" charset="0"/>
              <a:buAutoNum type="arabicPeriod"/>
            </a:pPr>
            <a:r>
              <a:rPr lang="en-US"/>
              <a:t>Misalnya ukuran-ukuran berat, panjang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5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04800" y="1752600"/>
          <a:ext cx="8534399" cy="3606165"/>
        </p:xfrm>
        <a:graphic>
          <a:graphicData uri="http://schemas.openxmlformats.org/drawingml/2006/table">
            <a:tbl>
              <a:tblPr/>
              <a:tblGrid>
                <a:gridCol w="33200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35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35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3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35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Nominal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Ordinal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Interval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Ratio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Membedakan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√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√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√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√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Berjenjang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√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√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√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Jarak antar jenjang sama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√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√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Memiliki nol mutlak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FF"/>
                          </a:solidFill>
                          <a:latin typeface="Calibri"/>
                        </a:rPr>
                        <a:t>√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Diskusi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467600" cy="1219200"/>
          </a:xfrm>
        </p:spPr>
        <p:txBody>
          <a:bodyPr/>
          <a:lstStyle/>
          <a:p>
            <a:pPr eaLnBrk="1" hangingPunct="1"/>
            <a:r>
              <a:rPr lang="en-US"/>
              <a:t>Level skala apa yang terkandung dalam skala LIKERT ??</a:t>
            </a:r>
          </a:p>
        </p:txBody>
      </p:sp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1324315">
            <a:off x="703676" y="3285262"/>
            <a:ext cx="7933051" cy="26670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55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55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55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5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1508</TotalTime>
  <Words>735</Words>
  <Application>Microsoft Office PowerPoint</Application>
  <PresentationFormat>On-screen Show (4:3)</PresentationFormat>
  <Paragraphs>114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Franklin Gothic Book</vt:lpstr>
      <vt:lpstr>Wingdings 2</vt:lpstr>
      <vt:lpstr>Technic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Postulat Pengukuran</vt:lpstr>
      <vt:lpstr>PowerPoint Presentation</vt:lpstr>
      <vt:lpstr>PowerPoint Presentation</vt:lpstr>
      <vt:lpstr>PowerPoint Presentation</vt:lpstr>
      <vt:lpstr>Apakah orang ini tinggi?</vt:lpstr>
      <vt:lpstr>PowerPoint Presentation</vt:lpstr>
      <vt:lpstr>PowerPoint Presentation</vt:lpstr>
      <vt:lpstr>PowerPoint Presentation</vt:lpstr>
      <vt:lpstr>NOMINAL</vt:lpstr>
      <vt:lpstr>ORDINAL</vt:lpstr>
      <vt:lpstr>INTERVAL</vt:lpstr>
      <vt:lpstr>RATIO</vt:lpstr>
      <vt:lpstr>PowerPoint Presentation</vt:lpstr>
      <vt:lpstr>Diskusi</vt:lpstr>
    </vt:vector>
  </TitlesOfParts>
  <Company>Acer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PSIKOMETRI</dc:title>
  <dc:creator>Valued Acer Customer</dc:creator>
  <cp:lastModifiedBy>adi kristiawan</cp:lastModifiedBy>
  <cp:revision>90</cp:revision>
  <dcterms:created xsi:type="dcterms:W3CDTF">2009-11-21T12:20:49Z</dcterms:created>
  <dcterms:modified xsi:type="dcterms:W3CDTF">2026-09-22T03:34:13Z</dcterms:modified>
</cp:coreProperties>
</file>